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61" r:id="rId2"/>
    <p:sldId id="258" r:id="rId3"/>
    <p:sldId id="259" r:id="rId4"/>
    <p:sldId id="260"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4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B6AE22-DB5A-8848-8068-98BBC1539CC6}" type="datetimeFigureOut">
              <a:rPr lang="en-US" smtClean="0"/>
              <a:t>2015-02-24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A0F092-4B10-D646-B866-0B20E22C4D21}" type="slidenum">
              <a:rPr lang="en-US" smtClean="0"/>
              <a:t>‹#›</a:t>
            </a:fld>
            <a:endParaRPr lang="en-US"/>
          </a:p>
        </p:txBody>
      </p:sp>
    </p:spTree>
    <p:extLst>
      <p:ext uri="{BB962C8B-B14F-4D97-AF65-F5344CB8AC3E}">
        <p14:creationId xmlns:p14="http://schemas.microsoft.com/office/powerpoint/2010/main" val="1905245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C924D3-491C-244B-918A-5069003BDCD2}" type="slidenum">
              <a:rPr lang="en-US" smtClean="0"/>
              <a:t>2</a:t>
            </a:fld>
            <a:endParaRPr lang="en-US"/>
          </a:p>
        </p:txBody>
      </p:sp>
    </p:spTree>
    <p:extLst>
      <p:ext uri="{BB962C8B-B14F-4D97-AF65-F5344CB8AC3E}">
        <p14:creationId xmlns:p14="http://schemas.microsoft.com/office/powerpoint/2010/main" val="28700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C924D3-491C-244B-918A-5069003BDCD2}" type="slidenum">
              <a:rPr lang="en-US" smtClean="0"/>
              <a:t>3</a:t>
            </a:fld>
            <a:endParaRPr lang="en-US"/>
          </a:p>
        </p:txBody>
      </p:sp>
    </p:spTree>
    <p:extLst>
      <p:ext uri="{BB962C8B-B14F-4D97-AF65-F5344CB8AC3E}">
        <p14:creationId xmlns:p14="http://schemas.microsoft.com/office/powerpoint/2010/main" val="2901224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E1D2030A-DD5D-5143-A8C2-279445109859}" type="datetimeFigureOut">
              <a:rPr lang="en-US" smtClean="0"/>
              <a:t>2015-02-24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1021600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1D2030A-DD5D-5143-A8C2-279445109859}" type="datetimeFigureOut">
              <a:rPr lang="en-US" smtClean="0"/>
              <a:t>2015-02-24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257949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E1D2030A-DD5D-5143-A8C2-279445109859}" type="datetimeFigureOut">
              <a:rPr lang="en-US" smtClean="0"/>
              <a:t>2015-02-24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1081821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E1D2030A-DD5D-5143-A8C2-279445109859}" type="datetimeFigureOut">
              <a:rPr lang="en-US" smtClean="0"/>
              <a:t>2015-02-24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3971252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E1D2030A-DD5D-5143-A8C2-279445109859}" type="datetimeFigureOut">
              <a:rPr lang="en-US" smtClean="0"/>
              <a:t>2015-02-24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398723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1D2030A-DD5D-5143-A8C2-279445109859}" type="datetimeFigureOut">
              <a:rPr lang="en-US" smtClean="0"/>
              <a:t>2015-02-24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1665996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2030A-DD5D-5143-A8C2-279445109859}" type="datetimeFigureOut">
              <a:rPr lang="en-US" smtClean="0"/>
              <a:t>2015-02-24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3213743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1D2030A-DD5D-5143-A8C2-279445109859}" type="datetimeFigureOut">
              <a:rPr lang="en-US" smtClean="0"/>
              <a:t>2015-02-24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183261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1D2030A-DD5D-5143-A8C2-279445109859}" type="datetimeFigureOut">
              <a:rPr lang="en-US" smtClean="0"/>
              <a:t>2015-02-24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2378577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1D2030A-DD5D-5143-A8C2-279445109859}" type="datetimeFigureOut">
              <a:rPr lang="en-US" smtClean="0"/>
              <a:t>2015-02-24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51576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1D2030A-DD5D-5143-A8C2-279445109859}" type="datetimeFigureOut">
              <a:rPr lang="en-US" smtClean="0"/>
              <a:t>2015-02-24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325AA-8C01-C546-878C-48E1ACADEEBF}" type="slidenum">
              <a:rPr lang="en-US" smtClean="0"/>
              <a:t>‹#›</a:t>
            </a:fld>
            <a:endParaRPr lang="en-US"/>
          </a:p>
        </p:txBody>
      </p:sp>
    </p:spTree>
    <p:extLst>
      <p:ext uri="{BB962C8B-B14F-4D97-AF65-F5344CB8AC3E}">
        <p14:creationId xmlns:p14="http://schemas.microsoft.com/office/powerpoint/2010/main" val="21669961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2030A-DD5D-5143-A8C2-279445109859}" type="datetimeFigureOut">
              <a:rPr lang="en-US" smtClean="0"/>
              <a:t>2015-02-24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325AA-8C01-C546-878C-48E1ACADEEBF}" type="slidenum">
              <a:rPr lang="en-US" smtClean="0"/>
              <a:t>‹#›</a:t>
            </a:fld>
            <a:endParaRPr lang="en-US"/>
          </a:p>
        </p:txBody>
      </p:sp>
    </p:spTree>
    <p:extLst>
      <p:ext uri="{BB962C8B-B14F-4D97-AF65-F5344CB8AC3E}">
        <p14:creationId xmlns:p14="http://schemas.microsoft.com/office/powerpoint/2010/main" val="1576291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6406"/>
            <a:ext cx="8229600" cy="5779758"/>
          </a:xfrm>
        </p:spPr>
        <p:txBody>
          <a:bodyPr>
            <a:normAutofit fontScale="92500" lnSpcReduction="20000"/>
          </a:bodyPr>
          <a:lstStyle/>
          <a:p>
            <a:pPr marL="0" indent="0">
              <a:buNone/>
            </a:pPr>
            <a:r>
              <a:rPr lang="en-US" dirty="0" smtClean="0">
                <a:solidFill>
                  <a:schemeClr val="accent2"/>
                </a:solidFill>
              </a:rPr>
              <a:t>A note from Lynette Shultz, Director, Centre for Global Citizenship Education and Research, U of Alberta: </a:t>
            </a:r>
          </a:p>
          <a:p>
            <a:pPr marL="0" indent="0">
              <a:buNone/>
            </a:pPr>
            <a:endParaRPr lang="en-US" dirty="0" smtClean="0"/>
          </a:p>
          <a:p>
            <a:pPr marL="0" indent="0">
              <a:buNone/>
            </a:pPr>
            <a:r>
              <a:rPr lang="en-US" dirty="0" smtClean="0"/>
              <a:t>How might “ethical space” help us understand how and where to act as global citizens?</a:t>
            </a:r>
          </a:p>
          <a:p>
            <a:pPr marL="0" indent="0">
              <a:buNone/>
            </a:pPr>
            <a:endParaRPr lang="en-US" dirty="0"/>
          </a:p>
          <a:p>
            <a:pPr marL="0" indent="0">
              <a:buNone/>
            </a:pPr>
            <a:r>
              <a:rPr lang="en-US" dirty="0" smtClean="0"/>
              <a:t> See Willie Ermine’s use of “ethical space” to describe indigenous/ non-indigenous worldviews and how engagement with multiple worldviews is possible. </a:t>
            </a:r>
          </a:p>
          <a:p>
            <a:pPr marL="0" indent="0">
              <a:buNone/>
            </a:pPr>
            <a:r>
              <a:rPr lang="en-US" dirty="0" smtClean="0">
                <a:solidFill>
                  <a:srgbClr val="C0504D"/>
                </a:solidFill>
              </a:rPr>
              <a:t>http://</a:t>
            </a:r>
            <a:r>
              <a:rPr lang="en-US" dirty="0" err="1" smtClean="0">
                <a:solidFill>
                  <a:srgbClr val="C0504D"/>
                </a:solidFill>
              </a:rPr>
              <a:t>www.sfu.ca</a:t>
            </a:r>
            <a:r>
              <a:rPr lang="en-US" dirty="0" smtClean="0">
                <a:solidFill>
                  <a:srgbClr val="C0504D"/>
                </a:solidFill>
              </a:rPr>
              <a:t>/</a:t>
            </a:r>
            <a:r>
              <a:rPr lang="en-US" dirty="0" err="1" smtClean="0">
                <a:solidFill>
                  <a:srgbClr val="C0504D"/>
                </a:solidFill>
              </a:rPr>
              <a:t>iirp</a:t>
            </a:r>
            <a:r>
              <a:rPr lang="en-US" dirty="0" smtClean="0">
                <a:solidFill>
                  <a:srgbClr val="C0504D"/>
                </a:solidFill>
              </a:rPr>
              <a:t>/documents/Ermine%202007.pdf</a:t>
            </a:r>
          </a:p>
          <a:p>
            <a:pPr marL="0" indent="0">
              <a:buNone/>
            </a:pPr>
            <a:endParaRPr lang="en-US" dirty="0">
              <a:solidFill>
                <a:srgbClr val="C0504D"/>
              </a:solidFill>
            </a:endParaRPr>
          </a:p>
        </p:txBody>
      </p:sp>
    </p:spTree>
    <p:extLst>
      <p:ext uri="{BB962C8B-B14F-4D97-AF65-F5344CB8AC3E}">
        <p14:creationId xmlns:p14="http://schemas.microsoft.com/office/powerpoint/2010/main" val="2453739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rmAutofit fontScale="90000"/>
          </a:bodyPr>
          <a:lstStyle/>
          <a:p>
            <a:r>
              <a:rPr lang="en-US" dirty="0" smtClean="0"/>
              <a:t>Global Citizenship and Ethical Space </a:t>
            </a:r>
            <a:endParaRPr lang="en-US" dirty="0"/>
          </a:p>
        </p:txBody>
      </p:sp>
      <p:sp>
        <p:nvSpPr>
          <p:cNvPr id="7" name="Content Placeholder 6"/>
          <p:cNvSpPr>
            <a:spLocks noGrp="1"/>
          </p:cNvSpPr>
          <p:nvPr>
            <p:ph idx="1"/>
          </p:nvPr>
        </p:nvSpPr>
        <p:spPr>
          <a:xfrm>
            <a:off x="956667" y="2271928"/>
            <a:ext cx="3364613" cy="3686514"/>
          </a:xfrm>
          <a:prstGeom prst="ellipse">
            <a:avLst/>
          </a:prstGeom>
          <a:solidFill>
            <a:schemeClr val="accent6">
              <a:lumMod val="50000"/>
            </a:schemeClr>
          </a:solidFill>
        </p:spPr>
        <p:txBody>
          <a:bodyPr/>
          <a:lstStyle/>
          <a:p>
            <a:r>
              <a:rPr lang="en-US" dirty="0" smtClean="0"/>
              <a:t>Worldview/cultural context/ difference</a:t>
            </a:r>
            <a:endParaRPr lang="en-US" dirty="0"/>
          </a:p>
        </p:txBody>
      </p:sp>
      <p:sp>
        <p:nvSpPr>
          <p:cNvPr id="11" name="Oval 10"/>
          <p:cNvSpPr/>
          <p:nvPr/>
        </p:nvSpPr>
        <p:spPr>
          <a:xfrm>
            <a:off x="5666532" y="1595423"/>
            <a:ext cx="3141931" cy="4476481"/>
          </a:xfrm>
          <a:prstGeom prst="ellipse">
            <a:avLst/>
          </a:prstGeom>
          <a:ln/>
        </p:spPr>
        <p:style>
          <a:lnRef idx="1">
            <a:schemeClr val="accent1"/>
          </a:lnRef>
          <a:fillRef idx="3">
            <a:schemeClr val="accent1"/>
          </a:fillRef>
          <a:effectRef idx="2">
            <a:schemeClr val="accent1"/>
          </a:effectRef>
          <a:fontRef idx="minor">
            <a:schemeClr val="lt1"/>
          </a:fontRef>
        </p:style>
        <p:txBody>
          <a:bodyPr/>
          <a:lstStyle/>
          <a:p>
            <a:r>
              <a:rPr lang="en-US" sz="3200" dirty="0" smtClean="0"/>
              <a:t>Worldview/cultural context/ difference</a:t>
            </a:r>
            <a:endParaRPr lang="en-US" sz="3200" dirty="0"/>
          </a:p>
        </p:txBody>
      </p:sp>
      <p:sp>
        <p:nvSpPr>
          <p:cNvPr id="13" name="TextBox 12"/>
          <p:cNvSpPr txBox="1"/>
          <p:nvPr/>
        </p:nvSpPr>
        <p:spPr>
          <a:xfrm>
            <a:off x="3991608" y="3320458"/>
            <a:ext cx="2078275" cy="1323439"/>
          </a:xfrm>
          <a:prstGeom prst="rect">
            <a:avLst/>
          </a:prstGeom>
          <a:solidFill>
            <a:schemeClr val="accent2">
              <a:lumMod val="50000"/>
            </a:schemeClr>
          </a:solidFill>
          <a:ln>
            <a:prstDash val="sysDash"/>
          </a:ln>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smtClean="0"/>
              <a:t>Ethical Space</a:t>
            </a:r>
          </a:p>
        </p:txBody>
      </p:sp>
    </p:spTree>
    <p:extLst>
      <p:ext uri="{BB962C8B-B14F-4D97-AF65-F5344CB8AC3E}">
        <p14:creationId xmlns:p14="http://schemas.microsoft.com/office/powerpoint/2010/main" val="354925396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“ethical space” is formed when two societies, with disparate </a:t>
            </a:r>
            <a:r>
              <a:rPr lang="en-US" dirty="0" smtClean="0"/>
              <a:t>worldviews</a:t>
            </a:r>
            <a:r>
              <a:rPr lang="en-US" dirty="0"/>
              <a:t>, are poised to engage each other. It is the thought about diverse </a:t>
            </a:r>
            <a:r>
              <a:rPr lang="en-US" dirty="0" smtClean="0"/>
              <a:t>societies </a:t>
            </a:r>
            <a:r>
              <a:rPr lang="en-US" dirty="0"/>
              <a:t>and the space in between them that contributes to the development </a:t>
            </a:r>
            <a:r>
              <a:rPr lang="en-US" dirty="0" smtClean="0"/>
              <a:t>of </a:t>
            </a:r>
            <a:r>
              <a:rPr lang="en-US" dirty="0"/>
              <a:t>a framework for dialogue between human communities. </a:t>
            </a:r>
            <a:r>
              <a:rPr lang="en-US" dirty="0" smtClean="0"/>
              <a:t>  Willie Ermine 2007</a:t>
            </a:r>
          </a:p>
          <a:p>
            <a:pPr marL="0" indent="0">
              <a:buNone/>
            </a:pPr>
            <a:endParaRPr lang="en-US" dirty="0"/>
          </a:p>
        </p:txBody>
      </p:sp>
    </p:spTree>
    <p:extLst>
      <p:ext uri="{BB962C8B-B14F-4D97-AF65-F5344CB8AC3E}">
        <p14:creationId xmlns:p14="http://schemas.microsoft.com/office/powerpoint/2010/main" val="3429266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smtClean="0"/>
              <a:t>Ermine 2007: In Roger Poole’s description of ethical space, a photograph dating to the Russian invasion of Czechoslovakia is presented. In the picture, two men are sitting on a park bench looking at each other. One man is dressed in army fatigues and is clearly representative of the dominant and occupying force, while the other man, dressed in civilian, peasant clothing, clearly represents one of the “occupied.” The space between them is what intrigued Poole. On the surface, the presence of the other is acknowledged, but it is space between people, at the unstated, unseen level of thought and feeling that is overwhelming in the picture. Poole directs our focus to that space and invites us to reflect on the electrifying nature of that area between entities that we thought was empty. It is the contention here that this similar schismatic </a:t>
            </a:r>
          </a:p>
          <a:p>
            <a:r>
              <a:rPr lang="en-US" dirty="0" smtClean="0"/>
              <a:t>ambience is created between peoples and cultures, and in particular whenever and wherever the physical and philosophical encounter of Indigenous and Western worlds takes place. </a:t>
            </a:r>
          </a:p>
          <a:p>
            <a:endParaRPr lang="en-US" dirty="0"/>
          </a:p>
        </p:txBody>
      </p:sp>
    </p:spTree>
    <p:extLst>
      <p:ext uri="{BB962C8B-B14F-4D97-AF65-F5344CB8AC3E}">
        <p14:creationId xmlns:p14="http://schemas.microsoft.com/office/powerpoint/2010/main" val="2953806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TotalTime>
  <Words>340</Words>
  <Application>Microsoft Macintosh PowerPoint</Application>
  <PresentationFormat>On-screen Show (4:3)</PresentationFormat>
  <Paragraphs>15</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Global Citizenship and Ethical Space </vt:lpstr>
      <vt:lpstr>PowerPoint Presentation</vt:lpstr>
      <vt:lpstr>PowerPoint Presentation</vt:lpstr>
    </vt:vector>
  </TitlesOfParts>
  <Company>Faculty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Citizenship and Ethical Space </dc:title>
  <dc:creator>Lynette Shultz</dc:creator>
  <cp:lastModifiedBy>Lynette Shultz</cp:lastModifiedBy>
  <cp:revision>6</cp:revision>
  <dcterms:created xsi:type="dcterms:W3CDTF">2015-02-24T11:01:53Z</dcterms:created>
  <dcterms:modified xsi:type="dcterms:W3CDTF">2015-02-24T11:13:30Z</dcterms:modified>
</cp:coreProperties>
</file>